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AFF7E-12AC-43CC-8FEE-DA5ADAB3D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727" y="1710268"/>
            <a:ext cx="8581276" cy="977514"/>
          </a:xfrm>
        </p:spPr>
        <p:txBody>
          <a:bodyPr/>
          <a:lstStyle/>
          <a:p>
            <a:r>
              <a:rPr lang="en-US" dirty="0"/>
              <a:t>American Economic Crisis</a:t>
            </a: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C6BA39-8741-4DFB-83F8-CBC5720EE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867891"/>
            <a:ext cx="7766936" cy="2279841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Rakan Aloudan</a:t>
            </a:r>
          </a:p>
          <a:p>
            <a:pPr algn="ctr"/>
            <a:r>
              <a:rPr lang="en-US" sz="3600" dirty="0"/>
              <a:t>201821453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005505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F5DA0-5E78-4D65-AE8D-0336D221E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5DCF-5CF7-433E-B1FB-899A3486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8691"/>
            <a:ext cx="8596668" cy="4392671"/>
          </a:xfrm>
        </p:spPr>
        <p:txBody>
          <a:bodyPr/>
          <a:lstStyle/>
          <a:p>
            <a:r>
              <a:rPr lang="en-US" dirty="0" err="1"/>
              <a:t>Barnichon</a:t>
            </a:r>
            <a:r>
              <a:rPr lang="en-US" dirty="0"/>
              <a:t>, R., </a:t>
            </a:r>
            <a:r>
              <a:rPr lang="en-US" dirty="0" err="1"/>
              <a:t>Matthes</a:t>
            </a:r>
            <a:r>
              <a:rPr lang="en-US" dirty="0"/>
              <a:t>, C., &amp; </a:t>
            </a:r>
            <a:r>
              <a:rPr lang="en-US" dirty="0" err="1"/>
              <a:t>Ziegenbein</a:t>
            </a:r>
            <a:r>
              <a:rPr lang="en-US" dirty="0"/>
              <a:t>, A. (2018). The financial crisis at 10: Will we ever recover. FRBSF Economic Letter, 19.</a:t>
            </a:r>
          </a:p>
          <a:p>
            <a:r>
              <a:rPr lang="en-US" dirty="0"/>
              <a:t>Fernández Sánchez, J. L., </a:t>
            </a:r>
            <a:r>
              <a:rPr lang="en-US" dirty="0" err="1"/>
              <a:t>Odriozola</a:t>
            </a:r>
            <a:r>
              <a:rPr lang="en-US" dirty="0"/>
              <a:t> </a:t>
            </a:r>
            <a:r>
              <a:rPr lang="en-US" dirty="0" err="1"/>
              <a:t>Zamanillo</a:t>
            </a:r>
            <a:r>
              <a:rPr lang="en-US" dirty="0"/>
              <a:t>, M. D., &amp; Luna, M. (2020). How corporate governance mechanisms of banks have changed after the 2007–08 financial crisis. Global Policy, 11, 52-61.</a:t>
            </a:r>
          </a:p>
          <a:p>
            <a:r>
              <a:rPr lang="en-US" dirty="0" err="1"/>
              <a:t>Gusmorino</a:t>
            </a:r>
            <a:r>
              <a:rPr lang="en-US" dirty="0"/>
              <a:t>, P. A. (1996). Main causes of the Great Depression. </a:t>
            </a:r>
            <a:r>
              <a:rPr lang="en-US" dirty="0" err="1"/>
              <a:t>Gusmorino</a:t>
            </a:r>
            <a:r>
              <a:rPr lang="en-US" dirty="0"/>
              <a:t> World, 13.</a:t>
            </a:r>
          </a:p>
          <a:p>
            <a:r>
              <a:rPr lang="en-US" dirty="0"/>
              <a:t>Robbins, L. (2011). The great depression. Transaction Publishers.</a:t>
            </a:r>
          </a:p>
          <a:p>
            <a:r>
              <a:rPr lang="en-US" dirty="0"/>
              <a:t>Temin, P. (1981). Notes on the Causes of the Great Depression. In The Great Depression revisited (pp. 108-124). Springer, Dordrecht.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693111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C60D3-05D0-4FDB-A7D7-522B16AE1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75450-E94A-45E7-AB4F-30E69DBEA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6291"/>
            <a:ext cx="8596668" cy="491836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Like many other countries, America has a history of major economic crises that have shaken this great nation. </a:t>
            </a:r>
          </a:p>
          <a:p>
            <a:pPr>
              <a:lnSpc>
                <a:spcPct val="150000"/>
              </a:lnSpc>
            </a:pPr>
            <a:r>
              <a:rPr lang="en-US" dirty="0"/>
              <a:t>Some of the worst economic crises in US history include the depression of 1920-1921 that followed WW1. Wall Street Crash of 1929 and the Great Depression (1929-1939).</a:t>
            </a:r>
          </a:p>
          <a:p>
            <a:pPr>
              <a:lnSpc>
                <a:spcPct val="150000"/>
              </a:lnSpc>
            </a:pPr>
            <a:r>
              <a:rPr lang="en-US" dirty="0"/>
              <a:t>The other economic crisis is the 2007/08 financial crisis. This is the most recent financial crisis in US history, aside from the ongoing Covid-19 recession. </a:t>
            </a:r>
          </a:p>
          <a:p>
            <a:pPr>
              <a:lnSpc>
                <a:spcPct val="150000"/>
              </a:lnSpc>
            </a:pPr>
            <a:r>
              <a:rPr lang="en-US" dirty="0"/>
              <a:t>Although it was a global crisis, United states of America was one of the most affected countries as it was the origin of the crisis. 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690691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144E0-2B00-4936-963E-C4FCF94B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Great Depression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BDBA5-9A86-42B8-942B-28A105F4C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9418"/>
            <a:ext cx="8596668" cy="466898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Great Depression was one of the severest economic crises that took place from 1929 to 1939 (Temin, 1981).  </a:t>
            </a:r>
          </a:p>
          <a:p>
            <a:pPr>
              <a:lnSpc>
                <a:spcPct val="150000"/>
              </a:lnSpc>
            </a:pPr>
            <a:r>
              <a:rPr lang="en-US" dirty="0"/>
              <a:t>The economic depression started in the United States and went on to affect many countries. </a:t>
            </a:r>
          </a:p>
          <a:p>
            <a:pPr>
              <a:lnSpc>
                <a:spcPct val="150000"/>
              </a:lnSpc>
            </a:pPr>
            <a:r>
              <a:rPr lang="en-US" dirty="0"/>
              <a:t>It had devastating effects not only on the USA but also on other developing countries. </a:t>
            </a:r>
          </a:p>
          <a:p>
            <a:pPr>
              <a:lnSpc>
                <a:spcPct val="150000"/>
              </a:lnSpc>
            </a:pPr>
            <a:r>
              <a:rPr lang="en-US" dirty="0"/>
              <a:t>The depression, which lasts for about 10 years, saw a decline in industrial production and prices, homelessness and banking panics (Robbins, 2011). </a:t>
            </a:r>
          </a:p>
          <a:p>
            <a:pPr>
              <a:lnSpc>
                <a:spcPct val="150000"/>
              </a:lnSpc>
            </a:pPr>
            <a:r>
              <a:rPr lang="en-US" dirty="0"/>
              <a:t>The Great Depression also lead to mass unemployment and high rates of poverty. 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119035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F1FA6-82B0-4725-89F5-E3218E99F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0436"/>
          </a:xfrm>
        </p:spPr>
        <p:txBody>
          <a:bodyPr/>
          <a:lstStyle/>
          <a:p>
            <a:pPr algn="ctr"/>
            <a:r>
              <a:rPr lang="en-US" dirty="0"/>
              <a:t>Causes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8C0A0-8EDB-4A50-AC39-AF319E165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0036"/>
            <a:ext cx="8596668" cy="566650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main cause of the depression was a significant fall in stock prices that began in late 1929. </a:t>
            </a:r>
          </a:p>
          <a:p>
            <a:pPr>
              <a:lnSpc>
                <a:spcPct val="150000"/>
              </a:lnSpc>
            </a:pPr>
            <a:r>
              <a:rPr lang="en-US" dirty="0"/>
              <a:t>The Great Depression was preceded by a historical US stock market expansion. This was during the 1920s (the Roaring Twenties). </a:t>
            </a:r>
          </a:p>
          <a:p>
            <a:pPr>
              <a:lnSpc>
                <a:spcPct val="150000"/>
              </a:lnSpc>
            </a:pPr>
            <a:r>
              <a:rPr lang="en-US" dirty="0"/>
              <a:t>Stock prices had risen to shocking levels, and investment in the stock market was easy. </a:t>
            </a:r>
          </a:p>
          <a:p>
            <a:pPr>
              <a:lnSpc>
                <a:spcPct val="150000"/>
              </a:lnSpc>
            </a:pPr>
            <a:r>
              <a:rPr lang="en-US" dirty="0"/>
              <a:t>Ordinary people used their disposable income to buy stock. As a result, by 1929 and 1930, hundreds of millions of shares were being carried in the margin. This triggered the fall of stock prices by 33% by September 1929 (Robbins, 2011). </a:t>
            </a:r>
          </a:p>
          <a:p>
            <a:pPr>
              <a:lnSpc>
                <a:spcPct val="150000"/>
              </a:lnSpc>
            </a:pPr>
            <a:r>
              <a:rPr lang="en-US" dirty="0"/>
              <a:t>This made consumers, businesses and investors lose confidence in the economy. As a result, Wall Street was thrown into a panic, and millions of investors were wiped out (</a:t>
            </a:r>
            <a:r>
              <a:rPr lang="en-US" dirty="0" err="1"/>
              <a:t>Gusmorino</a:t>
            </a:r>
            <a:r>
              <a:rPr lang="en-US" dirty="0"/>
              <a:t>, 1996).</a:t>
            </a:r>
          </a:p>
          <a:p>
            <a:pPr>
              <a:lnSpc>
                <a:spcPct val="150000"/>
              </a:lnSpc>
            </a:pPr>
            <a:r>
              <a:rPr lang="en-US" dirty="0"/>
              <a:t>The devastating collapse of the US stock market prices is what led to the Great Depression. 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973684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45216-6DB4-4542-B4C4-C1CE313BE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8873"/>
          </a:xfrm>
        </p:spPr>
        <p:txBody>
          <a:bodyPr/>
          <a:lstStyle/>
          <a:p>
            <a:r>
              <a:rPr lang="en-US" dirty="0"/>
              <a:t>2007/08 Financial Crisis and its causes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E3F51-634F-4312-8299-041948B2F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3164"/>
            <a:ext cx="8596668" cy="544483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2007/08 financial crisis was a global economic crisis that was mainly caused by deregulation in the financial system.</a:t>
            </a:r>
          </a:p>
          <a:p>
            <a:pPr>
              <a:lnSpc>
                <a:spcPct val="150000"/>
              </a:lnSpc>
            </a:pPr>
            <a:r>
              <a:rPr lang="en-US" dirty="0"/>
              <a:t>It is also referred to as the global financial crisis (GFC). </a:t>
            </a:r>
          </a:p>
          <a:p>
            <a:pPr>
              <a:lnSpc>
                <a:spcPct val="150000"/>
              </a:lnSpc>
            </a:pPr>
            <a:r>
              <a:rPr lang="en-US" dirty="0"/>
              <a:t>Deregulation in the banking system is pointed to as the most significant contributor to the 2007/08 financial crisis.</a:t>
            </a:r>
          </a:p>
          <a:p>
            <a:pPr>
              <a:lnSpc>
                <a:spcPct val="150000"/>
              </a:lnSpc>
            </a:pPr>
            <a:r>
              <a:rPr lang="en-US" dirty="0"/>
              <a:t>The deregulation allowed banks to engage in hedge fund trading with derivatives. </a:t>
            </a:r>
          </a:p>
          <a:p>
            <a:pPr>
              <a:lnSpc>
                <a:spcPct val="150000"/>
              </a:lnSpc>
            </a:pPr>
            <a:r>
              <a:rPr lang="en-US" dirty="0"/>
              <a:t>This made banks demand more mortgages as they needed to support the profitable sale of derivatives.</a:t>
            </a:r>
          </a:p>
          <a:p>
            <a:pPr>
              <a:lnSpc>
                <a:spcPct val="150000"/>
              </a:lnSpc>
            </a:pPr>
            <a:r>
              <a:rPr lang="en-US" dirty="0"/>
              <a:t>This led to more loans available to subprime borrowers.</a:t>
            </a:r>
          </a:p>
          <a:p>
            <a:pPr>
              <a:lnSpc>
                <a:spcPct val="150000"/>
              </a:lnSpc>
            </a:pPr>
            <a:r>
              <a:rPr lang="en-US" dirty="0"/>
              <a:t>This factor is commonly referred to as subprime lending. 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639625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FE1C-C1D3-4638-913F-E320B9499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Cont.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C66C2-9E26-46C5-AAE2-EC2332E92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2437"/>
            <a:ext cx="8596668" cy="455892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According to the Banking Law Committee (2009), loans were quickly made available to the borrowers without making a proper analysis of the credit or any document for the approval of the loan.</a:t>
            </a:r>
          </a:p>
          <a:p>
            <a:pPr>
              <a:lnSpc>
                <a:spcPct val="150000"/>
              </a:lnSpc>
            </a:pPr>
            <a:r>
              <a:rPr lang="en-US" dirty="0"/>
              <a:t>Some of the loans were conditioned to be repaid after some years, which is practically not applicable (Fernández Sánchez et al., 2020).</a:t>
            </a:r>
          </a:p>
          <a:p>
            <a:pPr>
              <a:lnSpc>
                <a:spcPct val="150000"/>
              </a:lnSpc>
            </a:pPr>
            <a:r>
              <a:rPr lang="en-US" dirty="0"/>
              <a:t>Banks refinance loans to the people and incentivized households to borrow money that even some could not necessarily afford to repay. At last, a large percentage of borrowers defaulted on their loans.</a:t>
            </a:r>
          </a:p>
          <a:p>
            <a:pPr>
              <a:lnSpc>
                <a:spcPct val="150000"/>
              </a:lnSpc>
            </a:pPr>
            <a:r>
              <a:rPr lang="en-US" dirty="0"/>
              <a:t>The bustling and booming of mortgages as a result of lower rates of interest caused the crisis.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954584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6CA66-56AC-438E-8588-64AA4E9DE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the 2007/08 Financial crisis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528D9-4902-466D-B07D-45F6514A9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0255"/>
            <a:ext cx="8596668" cy="5167745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The 2008 Financial Crisis had devastating effects on the economy of the US. </a:t>
            </a:r>
          </a:p>
          <a:p>
            <a:pPr>
              <a:lnSpc>
                <a:spcPct val="150000"/>
              </a:lnSpc>
            </a:pPr>
            <a:r>
              <a:rPr lang="en-US" dirty="0"/>
              <a:t>First, the unemployment rates doubled during this period. Second, it is estimated that over 7.5 million people lost jobs during this period (</a:t>
            </a:r>
            <a:r>
              <a:rPr lang="en-US" dirty="0" err="1"/>
              <a:t>Barnichon</a:t>
            </a:r>
            <a:r>
              <a:rPr lang="en-US" dirty="0"/>
              <a:t> et al., 2018).</a:t>
            </a:r>
          </a:p>
          <a:p>
            <a:pPr>
              <a:lnSpc>
                <a:spcPct val="150000"/>
              </a:lnSpc>
            </a:pPr>
            <a:r>
              <a:rPr lang="en-US" dirty="0"/>
              <a:t>The financial crisis also had a devasting effect on the gross domestic product of the country. It is estimated that the GDP of the USA fell by 7% during this period. </a:t>
            </a:r>
          </a:p>
          <a:p>
            <a:pPr>
              <a:lnSpc>
                <a:spcPct val="150000"/>
              </a:lnSpc>
            </a:pPr>
            <a:r>
              <a:rPr lang="en-US" dirty="0"/>
              <a:t>Additionally, many Americans lost a lot of money during this period. It is estimated that Americans lost around $9.8 trillion in wealth (</a:t>
            </a:r>
            <a:r>
              <a:rPr lang="en-US" dirty="0" err="1"/>
              <a:t>Barnichon</a:t>
            </a:r>
            <a:r>
              <a:rPr lang="en-US" dirty="0"/>
              <a:t> et al., 2018).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059051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EEDF5-AB6C-4B2C-A22B-1B47C6CE3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75855"/>
          </a:xfrm>
        </p:spPr>
        <p:txBody>
          <a:bodyPr/>
          <a:lstStyle/>
          <a:p>
            <a:r>
              <a:rPr lang="en-US" dirty="0"/>
              <a:t>Covid-19 Economic Recession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0C65D-157D-4E8E-AC32-2AC6CB697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75856"/>
            <a:ext cx="8596668" cy="608214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This is one of the worst global economic crises of our time. </a:t>
            </a:r>
          </a:p>
          <a:p>
            <a:pPr>
              <a:lnSpc>
                <a:spcPct val="150000"/>
              </a:lnSpc>
            </a:pPr>
            <a:r>
              <a:rPr lang="en-US" dirty="0"/>
              <a:t>It is an ongoing economic recession caused by the effects of the Covid-19 pandemic. </a:t>
            </a:r>
          </a:p>
          <a:p>
            <a:pPr>
              <a:lnSpc>
                <a:spcPct val="150000"/>
              </a:lnSpc>
            </a:pPr>
            <a:r>
              <a:rPr lang="en-US" dirty="0"/>
              <a:t>The recession was caused by the novel coronavirus discovered in Wuhan, China, in December 2019. Since then, the world has not been the same again. </a:t>
            </a:r>
          </a:p>
          <a:p>
            <a:pPr>
              <a:lnSpc>
                <a:spcPct val="150000"/>
              </a:lnSpc>
            </a:pPr>
            <a:r>
              <a:rPr lang="en-US" dirty="0"/>
              <a:t>Millions of people have died, resources stretched, livelihoods lost, unemployment risen, and many businesses shuttered. </a:t>
            </a:r>
          </a:p>
          <a:p>
            <a:pPr>
              <a:lnSpc>
                <a:spcPct val="150000"/>
              </a:lnSpc>
            </a:pPr>
            <a:r>
              <a:rPr lang="en-US" dirty="0"/>
              <a:t>Around 10 million unemployment cases had been filed in the US by October 2020. </a:t>
            </a:r>
          </a:p>
          <a:p>
            <a:pPr>
              <a:lnSpc>
                <a:spcPct val="150000"/>
              </a:lnSpc>
            </a:pPr>
            <a:r>
              <a:rPr lang="en-US" dirty="0"/>
              <a:t>With the virus not relenting, many people will continue losing jobs, and countries' economic growth will be slowed. </a:t>
            </a:r>
          </a:p>
          <a:p>
            <a:pPr>
              <a:lnSpc>
                <a:spcPct val="150000"/>
              </a:lnSpc>
            </a:pPr>
            <a:r>
              <a:rPr lang="en-US" dirty="0"/>
              <a:t>The Covid-19 recession will be one to remember with its effects surpassing those of the Great Depression and the 2007/08 financial crisis. </a:t>
            </a:r>
          </a:p>
          <a:p>
            <a:pPr>
              <a:lnSpc>
                <a:spcPct val="150000"/>
              </a:lnSpc>
            </a:pPr>
            <a:r>
              <a:rPr lang="en-US" dirty="0"/>
              <a:t>There is no doubt that the pandemic's effects will surpass those of the crises we have seen. 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489919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BE613-DE84-4317-A84B-27E828C6B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95A2D-1DFE-4299-8365-609DA7DA3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4945"/>
            <a:ext cx="8596668" cy="504305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US has experienced many economic crises in its history.</a:t>
            </a:r>
          </a:p>
          <a:p>
            <a:pPr>
              <a:lnSpc>
                <a:spcPct val="150000"/>
              </a:lnSpc>
            </a:pPr>
            <a:r>
              <a:rPr lang="en-US" dirty="0"/>
              <a:t>The most notable ones are the Great Depression (1929-1939) and the 2007/08 financial crisis.</a:t>
            </a:r>
          </a:p>
          <a:p>
            <a:pPr>
              <a:lnSpc>
                <a:spcPct val="150000"/>
              </a:lnSpc>
            </a:pPr>
            <a:r>
              <a:rPr lang="en-US" dirty="0"/>
              <a:t>These economic downturns have had devasting effects such as increased unemployment, slow economic growth, high poverty levels, and inflation.</a:t>
            </a:r>
          </a:p>
          <a:p>
            <a:pPr>
              <a:lnSpc>
                <a:spcPct val="150000"/>
              </a:lnSpc>
            </a:pPr>
            <a:r>
              <a:rPr lang="en-US" dirty="0"/>
              <a:t>These crises are caused by actions that can be controlled, like deregulation in the financial industry.</a:t>
            </a:r>
          </a:p>
          <a:p>
            <a:pPr>
              <a:lnSpc>
                <a:spcPct val="150000"/>
              </a:lnSpc>
            </a:pPr>
            <a:r>
              <a:rPr lang="en-US" dirty="0"/>
              <a:t>It is vital for lending institutions and the Federal reserve to be careful not to plunge the country into crises that we have experienced in the past.</a:t>
            </a:r>
          </a:p>
          <a:p>
            <a:pPr>
              <a:lnSpc>
                <a:spcPct val="150000"/>
              </a:lnSpc>
            </a:pPr>
            <a:r>
              <a:rPr lang="en-US" dirty="0"/>
              <a:t>The Covid-19 pandemic has ravaged the world, and its effects will go down in the history books. 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42271778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1134</Words>
  <Application>Microsoft Macintosh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American Economic Crisis</vt:lpstr>
      <vt:lpstr>Introduction</vt:lpstr>
      <vt:lpstr>The Great Depression</vt:lpstr>
      <vt:lpstr>Causes</vt:lpstr>
      <vt:lpstr>2007/08 Financial Crisis and its causes </vt:lpstr>
      <vt:lpstr>Cont.</vt:lpstr>
      <vt:lpstr>Effects of the 2007/08 Financial crisis </vt:lpstr>
      <vt:lpstr>Covid-19 Economic Recession</vt:lpstr>
      <vt:lpstr>Conclusion 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Economic Crisis</dc:title>
  <dc:creator>user</dc:creator>
  <cp:lastModifiedBy>rakan aloudan</cp:lastModifiedBy>
  <cp:revision>8</cp:revision>
  <dcterms:created xsi:type="dcterms:W3CDTF">2021-06-20T00:20:25Z</dcterms:created>
  <dcterms:modified xsi:type="dcterms:W3CDTF">2021-06-20T05:32:50Z</dcterms:modified>
</cp:coreProperties>
</file>